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37"/>
  </p:notesMasterIdLst>
  <p:sldIdLst>
    <p:sldId id="257" r:id="rId2"/>
    <p:sldId id="260" r:id="rId3"/>
    <p:sldId id="261" r:id="rId4"/>
    <p:sldId id="256" r:id="rId5"/>
    <p:sldId id="258" r:id="rId6"/>
    <p:sldId id="259" r:id="rId7"/>
    <p:sldId id="262" r:id="rId8"/>
    <p:sldId id="265" r:id="rId9"/>
    <p:sldId id="269" r:id="rId10"/>
    <p:sldId id="267" r:id="rId11"/>
    <p:sldId id="268" r:id="rId12"/>
    <p:sldId id="263" r:id="rId13"/>
    <p:sldId id="270" r:id="rId14"/>
    <p:sldId id="271" r:id="rId15"/>
    <p:sldId id="272" r:id="rId16"/>
    <p:sldId id="273" r:id="rId17"/>
    <p:sldId id="274" r:id="rId18"/>
    <p:sldId id="275" r:id="rId19"/>
    <p:sldId id="276" r:id="rId20"/>
    <p:sldId id="277" r:id="rId21"/>
    <p:sldId id="280" r:id="rId22"/>
    <p:sldId id="288" r:id="rId23"/>
    <p:sldId id="284" r:id="rId24"/>
    <p:sldId id="281" r:id="rId25"/>
    <p:sldId id="283" r:id="rId26"/>
    <p:sldId id="293" r:id="rId27"/>
    <p:sldId id="294" r:id="rId28"/>
    <p:sldId id="295" r:id="rId29"/>
    <p:sldId id="285" r:id="rId30"/>
    <p:sldId id="286" r:id="rId31"/>
    <p:sldId id="287" r:id="rId32"/>
    <p:sldId id="289" r:id="rId33"/>
    <p:sldId id="290" r:id="rId34"/>
    <p:sldId id="291" r:id="rId35"/>
    <p:sldId id="292"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snapToObjects="1">
      <p:cViewPr varScale="1">
        <p:scale>
          <a:sx n="80" d="100"/>
          <a:sy n="80" d="100"/>
        </p:scale>
        <p:origin x="113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8EE9333-CC0D-46E5-BF16-0C2BA4CA1822}" type="datetimeFigureOut">
              <a:rPr lang="en-US" smtClean="0"/>
              <a:t>10/24/2017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ED85057-CA91-4176-8CB2-77086ABC37C5}" type="slidenum">
              <a:rPr lang="en-US" smtClean="0"/>
              <a:t>‹#›</a:t>
            </a:fld>
            <a:endParaRPr lang="en-US" dirty="0"/>
          </a:p>
        </p:txBody>
      </p:sp>
    </p:spTree>
    <p:extLst>
      <p:ext uri="{BB962C8B-B14F-4D97-AF65-F5344CB8AC3E}">
        <p14:creationId xmlns:p14="http://schemas.microsoft.com/office/powerpoint/2010/main" val="125598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8D405-DD1E-4A54-84C6-A1AD8A286033}" type="slidenum">
              <a:rPr lang="en-US" smtClean="0"/>
              <a:t>3</a:t>
            </a:fld>
            <a:endParaRPr lang="en-US" dirty="0"/>
          </a:p>
        </p:txBody>
      </p:sp>
    </p:spTree>
    <p:extLst>
      <p:ext uri="{BB962C8B-B14F-4D97-AF65-F5344CB8AC3E}">
        <p14:creationId xmlns:p14="http://schemas.microsoft.com/office/powerpoint/2010/main" val="3778081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A9C9E2A-D3CC-744A-98CF-865B4F888D1D}" type="slidenum">
              <a:rPr lang="en-US"/>
              <a:pPr/>
              <a:t>‹#›</a:t>
            </a:fld>
            <a:endParaRPr lang="en-US" dirty="0"/>
          </a:p>
        </p:txBody>
      </p:sp>
    </p:spTree>
    <p:extLst>
      <p:ext uri="{BB962C8B-B14F-4D97-AF65-F5344CB8AC3E}">
        <p14:creationId xmlns:p14="http://schemas.microsoft.com/office/powerpoint/2010/main" val="607962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35B8488-33F5-0542-897D-DB080D371A1A}" type="slidenum">
              <a:rPr lang="en-US"/>
              <a:pPr/>
              <a:t>‹#›</a:t>
            </a:fld>
            <a:endParaRPr lang="en-US" dirty="0"/>
          </a:p>
        </p:txBody>
      </p:sp>
    </p:spTree>
    <p:extLst>
      <p:ext uri="{BB962C8B-B14F-4D97-AF65-F5344CB8AC3E}">
        <p14:creationId xmlns:p14="http://schemas.microsoft.com/office/powerpoint/2010/main" val="902750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74D199B-90D8-634C-A732-A33E6C06999D}" type="slidenum">
              <a:rPr lang="en-US"/>
              <a:pPr/>
              <a:t>‹#›</a:t>
            </a:fld>
            <a:endParaRPr lang="en-US" dirty="0"/>
          </a:p>
        </p:txBody>
      </p:sp>
    </p:spTree>
    <p:extLst>
      <p:ext uri="{BB962C8B-B14F-4D97-AF65-F5344CB8AC3E}">
        <p14:creationId xmlns:p14="http://schemas.microsoft.com/office/powerpoint/2010/main" val="38980943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27938C9-58B0-784A-A8F3-CC6F2681C188}" type="slidenum">
              <a:rPr lang="en-US"/>
              <a:pPr/>
              <a:t>‹#›</a:t>
            </a:fld>
            <a:endParaRPr lang="en-US" dirty="0"/>
          </a:p>
        </p:txBody>
      </p:sp>
    </p:spTree>
    <p:extLst>
      <p:ext uri="{BB962C8B-B14F-4D97-AF65-F5344CB8AC3E}">
        <p14:creationId xmlns:p14="http://schemas.microsoft.com/office/powerpoint/2010/main" val="10020857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E2AFC09-A765-5042-8A85-B0C5F11DAD7C}" type="slidenum">
              <a:rPr lang="en-US"/>
              <a:pPr/>
              <a:t>‹#›</a:t>
            </a:fld>
            <a:endParaRPr lang="en-US" dirty="0"/>
          </a:p>
        </p:txBody>
      </p:sp>
    </p:spTree>
    <p:extLst>
      <p:ext uri="{BB962C8B-B14F-4D97-AF65-F5344CB8AC3E}">
        <p14:creationId xmlns:p14="http://schemas.microsoft.com/office/powerpoint/2010/main" val="769812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7789161-406D-794A-ADCF-5FFB258EF21A}" type="slidenum">
              <a:rPr lang="en-US"/>
              <a:pPr/>
              <a:t>‹#›</a:t>
            </a:fld>
            <a:endParaRPr lang="en-US" dirty="0"/>
          </a:p>
        </p:txBody>
      </p:sp>
    </p:spTree>
    <p:extLst>
      <p:ext uri="{BB962C8B-B14F-4D97-AF65-F5344CB8AC3E}">
        <p14:creationId xmlns:p14="http://schemas.microsoft.com/office/powerpoint/2010/main" val="29761834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DC084BC-FEA1-774C-9E11-D4ACEAA803F2}" type="slidenum">
              <a:rPr lang="en-US"/>
              <a:pPr/>
              <a:t>‹#›</a:t>
            </a:fld>
            <a:endParaRPr lang="en-US" dirty="0"/>
          </a:p>
        </p:txBody>
      </p:sp>
    </p:spTree>
    <p:extLst>
      <p:ext uri="{BB962C8B-B14F-4D97-AF65-F5344CB8AC3E}">
        <p14:creationId xmlns:p14="http://schemas.microsoft.com/office/powerpoint/2010/main" val="42778131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975D2A1-813C-664A-BC9D-788240F550B5}" type="slidenum">
              <a:rPr lang="en-US"/>
              <a:pPr/>
              <a:t>‹#›</a:t>
            </a:fld>
            <a:endParaRPr lang="en-US" dirty="0"/>
          </a:p>
        </p:txBody>
      </p:sp>
    </p:spTree>
    <p:extLst>
      <p:ext uri="{BB962C8B-B14F-4D97-AF65-F5344CB8AC3E}">
        <p14:creationId xmlns:p14="http://schemas.microsoft.com/office/powerpoint/2010/main" val="643182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E8DD493-8673-C844-AB41-B57C2B8CDDFA}" type="slidenum">
              <a:rPr lang="en-US"/>
              <a:pPr/>
              <a:t>‹#›</a:t>
            </a:fld>
            <a:endParaRPr lang="en-US" dirty="0"/>
          </a:p>
        </p:txBody>
      </p:sp>
    </p:spTree>
    <p:extLst>
      <p:ext uri="{BB962C8B-B14F-4D97-AF65-F5344CB8AC3E}">
        <p14:creationId xmlns:p14="http://schemas.microsoft.com/office/powerpoint/2010/main" val="3309383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2317D4B-047B-C643-81DD-6F97649E515C}" type="slidenum">
              <a:rPr lang="en-US"/>
              <a:pPr/>
              <a:t>‹#›</a:t>
            </a:fld>
            <a:endParaRPr lang="en-US" dirty="0"/>
          </a:p>
        </p:txBody>
      </p:sp>
    </p:spTree>
    <p:extLst>
      <p:ext uri="{BB962C8B-B14F-4D97-AF65-F5344CB8AC3E}">
        <p14:creationId xmlns:p14="http://schemas.microsoft.com/office/powerpoint/2010/main" val="230963179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3C26D7C-C5C8-2844-9B3B-2FDD2B6A87F8}" type="slidenum">
              <a:rPr lang="en-US"/>
              <a:pPr/>
              <a:t>‹#›</a:t>
            </a:fld>
            <a:endParaRPr lang="en-US" dirty="0"/>
          </a:p>
        </p:txBody>
      </p:sp>
    </p:spTree>
    <p:extLst>
      <p:ext uri="{BB962C8B-B14F-4D97-AF65-F5344CB8AC3E}">
        <p14:creationId xmlns:p14="http://schemas.microsoft.com/office/powerpoint/2010/main" val="2244837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5969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969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5969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5969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36147F2B-93D6-C948-89FA-300535183AA3}"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Arial"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Arial"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Arial"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00" y="1266825"/>
            <a:ext cx="8940800" cy="511175"/>
          </a:xfrm>
        </p:spPr>
        <p:txBody>
          <a:bodyPr/>
          <a:lstStyle/>
          <a:p>
            <a:r>
              <a:rPr lang="en-US" sz="3200" b="1" i="1" u="sng" dirty="0" smtClean="0">
                <a:solidFill>
                  <a:srgbClr val="FF3300"/>
                </a:solidFill>
                <a:latin typeface="+mn-lt"/>
              </a:rPr>
              <a:t>TLS, LPS, LPR Troubleshooting Guide</a:t>
            </a:r>
            <a:endParaRPr lang="en-US" sz="3200" b="1" i="1" u="sng" dirty="0">
              <a:solidFill>
                <a:srgbClr val="FF3300"/>
              </a:solidFill>
              <a:latin typeface="+mn-lt"/>
            </a:endParaRPr>
          </a:p>
        </p:txBody>
      </p:sp>
      <p:pic>
        <p:nvPicPr>
          <p:cNvPr id="7" name="Picture 10" descr="MVC-0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99" y="3251200"/>
            <a:ext cx="2730097" cy="230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071098" y="5558032"/>
            <a:ext cx="1010396" cy="461665"/>
          </a:xfrm>
          <a:prstGeom prst="rect">
            <a:avLst/>
          </a:prstGeom>
          <a:noFill/>
        </p:spPr>
        <p:txBody>
          <a:bodyPr wrap="square" rtlCol="0">
            <a:spAutoFit/>
          </a:bodyPr>
          <a:lstStyle/>
          <a:p>
            <a:pPr algn="ctr"/>
            <a:r>
              <a:rPr lang="en-US" sz="2400" b="1" dirty="0" smtClean="0"/>
              <a:t>LPR</a:t>
            </a:r>
            <a:endParaRPr lang="en-US" sz="2400" b="1" dirty="0"/>
          </a:p>
        </p:txBody>
      </p:sp>
      <p:sp>
        <p:nvSpPr>
          <p:cNvPr id="10" name="TextBox 9"/>
          <p:cNvSpPr txBox="1"/>
          <p:nvPr/>
        </p:nvSpPr>
        <p:spPr>
          <a:xfrm>
            <a:off x="4186324" y="4307082"/>
            <a:ext cx="1117600" cy="461665"/>
          </a:xfrm>
          <a:prstGeom prst="rect">
            <a:avLst/>
          </a:prstGeom>
          <a:noFill/>
        </p:spPr>
        <p:txBody>
          <a:bodyPr wrap="square" rtlCol="0">
            <a:spAutoFit/>
          </a:bodyPr>
          <a:lstStyle/>
          <a:p>
            <a:pPr algn="ctr"/>
            <a:r>
              <a:rPr lang="en-US" sz="2400" b="1" dirty="0" smtClean="0"/>
              <a:t>LPS</a:t>
            </a:r>
            <a:endParaRPr lang="en-US" sz="2400" b="1" dirty="0"/>
          </a:p>
        </p:txBody>
      </p:sp>
      <p:sp>
        <p:nvSpPr>
          <p:cNvPr id="11" name="TextBox 10"/>
          <p:cNvSpPr txBox="1"/>
          <p:nvPr/>
        </p:nvSpPr>
        <p:spPr>
          <a:xfrm>
            <a:off x="1315377" y="5558032"/>
            <a:ext cx="812800" cy="461665"/>
          </a:xfrm>
          <a:prstGeom prst="rect">
            <a:avLst/>
          </a:prstGeom>
          <a:noFill/>
        </p:spPr>
        <p:txBody>
          <a:bodyPr wrap="square" rtlCol="0">
            <a:spAutoFit/>
          </a:bodyPr>
          <a:lstStyle/>
          <a:p>
            <a:r>
              <a:rPr lang="en-US" sz="2400" b="1" dirty="0" smtClean="0"/>
              <a:t>TLS</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03" y="3556890"/>
            <a:ext cx="2763743" cy="19620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559" y="2065872"/>
            <a:ext cx="2937481" cy="2203110"/>
          </a:xfrm>
          <a:prstGeom prst="rect">
            <a:avLst/>
          </a:prstGeom>
        </p:spPr>
      </p:pic>
    </p:spTree>
    <p:extLst>
      <p:ext uri="{BB962C8B-B14F-4D97-AF65-F5344CB8AC3E}">
        <p14:creationId xmlns:p14="http://schemas.microsoft.com/office/powerpoint/2010/main" val="63322257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69299" cy="369332"/>
          </a:xfrm>
          <a:prstGeom prst="rect">
            <a:avLst/>
          </a:prstGeom>
          <a:noFill/>
        </p:spPr>
        <p:txBody>
          <a:bodyPr wrap="square" rtlCol="0">
            <a:spAutoFit/>
          </a:bodyPr>
          <a:lstStyle/>
          <a:p>
            <a:pPr algn="ctr"/>
            <a:r>
              <a:rPr lang="en-US" b="1" i="1" dirty="0">
                <a:solidFill>
                  <a:srgbClr val="FF3300"/>
                </a:solidFill>
              </a:rPr>
              <a:t>Symptom: </a:t>
            </a:r>
            <a:r>
              <a:rPr lang="en-US" b="1" dirty="0"/>
              <a:t>Gate does not run up, in, out, but goes down. Motor not running</a:t>
            </a:r>
            <a:r>
              <a:rPr lang="en-US" dirty="0"/>
              <a:t> </a:t>
            </a:r>
          </a:p>
        </p:txBody>
      </p:sp>
      <p:sp>
        <p:nvSpPr>
          <p:cNvPr id="8" name="Rectangle 7"/>
          <p:cNvSpPr/>
          <p:nvPr/>
        </p:nvSpPr>
        <p:spPr>
          <a:xfrm>
            <a:off x="406400" y="1653169"/>
            <a:ext cx="8369299" cy="523220"/>
          </a:xfrm>
          <a:prstGeom prst="rect">
            <a:avLst/>
          </a:prstGeom>
        </p:spPr>
        <p:txBody>
          <a:bodyPr wrap="square">
            <a:spAutoFit/>
          </a:bodyPr>
          <a:lstStyle/>
          <a:p>
            <a:r>
              <a:rPr lang="en-US" sz="1400" dirty="0">
                <a:solidFill>
                  <a:srgbClr val="000000"/>
                </a:solidFill>
                <a:latin typeface="Arial" panose="020B0604020202020204" pitchFamily="34" charset="0"/>
              </a:rPr>
              <a:t>4</a:t>
            </a:r>
            <a:r>
              <a:rPr lang="en-US" sz="1400" dirty="0" smtClean="0">
                <a:solidFill>
                  <a:srgbClr val="000000"/>
                </a:solidFill>
                <a:latin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If </a:t>
            </a:r>
            <a:r>
              <a:rPr lang="en-US" sz="1400" dirty="0">
                <a:solidFill>
                  <a:srgbClr val="000000"/>
                </a:solidFill>
                <a:latin typeface="Arial" panose="020B0604020202020204" pitchFamily="34" charset="0"/>
                <a:cs typeface="Arial" panose="020B0604020202020204" pitchFamily="34" charset="0"/>
              </a:rPr>
              <a:t>you have voltage at </a:t>
            </a:r>
            <a:r>
              <a:rPr lang="en-US" sz="1400" dirty="0">
                <a:latin typeface="Arial" panose="020B0604020202020204" pitchFamily="34" charset="0"/>
                <a:cs typeface="Arial" panose="020B0604020202020204" pitchFamily="34" charset="0"/>
              </a:rPr>
              <a:t>the black wire at the terminal </a:t>
            </a:r>
            <a:r>
              <a:rPr lang="en-US" sz="1400" dirty="0" smtClean="0">
                <a:latin typeface="Arial" panose="020B0604020202020204" pitchFamily="34" charset="0"/>
                <a:cs typeface="Arial" panose="020B0604020202020204" pitchFamily="34" charset="0"/>
              </a:rPr>
              <a:t>strip, </a:t>
            </a:r>
            <a:r>
              <a:rPr lang="en-US" sz="1400" dirty="0">
                <a:latin typeface="Arial" panose="020B0604020202020204" pitchFamily="34" charset="0"/>
                <a:cs typeface="Arial" panose="020B0604020202020204" pitchFamily="34" charset="0"/>
              </a:rPr>
              <a:t>then switches and yellow wire from terminal strip to In &amp; out box </a:t>
            </a:r>
            <a:r>
              <a:rPr lang="en-US" sz="1400" dirty="0" smtClean="0">
                <a:latin typeface="Arial" panose="020B0604020202020204" pitchFamily="34" charset="0"/>
                <a:cs typeface="Arial" panose="020B0604020202020204" pitchFamily="34" charset="0"/>
              </a:rPr>
              <a:t>are </a:t>
            </a:r>
            <a:r>
              <a:rPr lang="en-US" sz="1400" dirty="0">
                <a:latin typeface="Arial" panose="020B0604020202020204" pitchFamily="34" charset="0"/>
                <a:cs typeface="Arial" panose="020B0604020202020204" pitchFamily="34" charset="0"/>
              </a:rPr>
              <a:t>good. </a:t>
            </a:r>
            <a:r>
              <a:rPr lang="en-US" sz="1400" dirty="0" smtClean="0">
                <a:latin typeface="Arial" panose="020B0604020202020204" pitchFamily="34" charset="0"/>
                <a:cs typeface="Arial" panose="020B0604020202020204" pitchFamily="34" charset="0"/>
              </a:rPr>
              <a:t>Check Voltage at the Blue wire on the small post of the starter solenoid.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238673"/>
            <a:ext cx="3576053" cy="18903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4170895"/>
            <a:ext cx="2613526" cy="2129724"/>
          </a:xfrm>
          <a:prstGeom prst="rect">
            <a:avLst/>
          </a:prstGeom>
        </p:spPr>
      </p:pic>
      <p:pic>
        <p:nvPicPr>
          <p:cNvPr id="3" name="Picture 2"/>
          <p:cNvPicPr>
            <a:picLocks noChangeAspect="1"/>
          </p:cNvPicPr>
          <p:nvPr/>
        </p:nvPicPr>
        <p:blipFill>
          <a:blip r:embed="rId4"/>
          <a:stretch>
            <a:fillRect/>
          </a:stretch>
        </p:blipFill>
        <p:spPr>
          <a:xfrm>
            <a:off x="4476820" y="2238673"/>
            <a:ext cx="4297956" cy="3777116"/>
          </a:xfrm>
          <a:prstGeom prst="rect">
            <a:avLst/>
          </a:prstGeom>
        </p:spPr>
      </p:pic>
    </p:spTree>
    <p:extLst>
      <p:ext uri="{BB962C8B-B14F-4D97-AF65-F5344CB8AC3E}">
        <p14:creationId xmlns:p14="http://schemas.microsoft.com/office/powerpoint/2010/main" val="42135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69299" cy="369332"/>
          </a:xfrm>
          <a:prstGeom prst="rect">
            <a:avLst/>
          </a:prstGeom>
          <a:noFill/>
        </p:spPr>
        <p:txBody>
          <a:bodyPr wrap="square" rtlCol="0">
            <a:spAutoFit/>
          </a:bodyPr>
          <a:lstStyle/>
          <a:p>
            <a:pPr algn="ctr"/>
            <a:r>
              <a:rPr lang="en-US" b="1" i="1" dirty="0">
                <a:solidFill>
                  <a:srgbClr val="FF3300"/>
                </a:solidFill>
              </a:rPr>
              <a:t>Symptom: </a:t>
            </a:r>
            <a:r>
              <a:rPr lang="en-US" b="1" dirty="0"/>
              <a:t>Gate does not run up, in, out, but goes down. Motor not running</a:t>
            </a:r>
            <a:r>
              <a:rPr lang="en-US" dirty="0"/>
              <a:t> </a:t>
            </a:r>
          </a:p>
        </p:txBody>
      </p:sp>
      <p:sp>
        <p:nvSpPr>
          <p:cNvPr id="8" name="Rectangle 7"/>
          <p:cNvSpPr/>
          <p:nvPr/>
        </p:nvSpPr>
        <p:spPr>
          <a:xfrm>
            <a:off x="406400" y="1653169"/>
            <a:ext cx="8369299" cy="738664"/>
          </a:xfrm>
          <a:prstGeom prst="rect">
            <a:avLst/>
          </a:prstGeom>
        </p:spPr>
        <p:txBody>
          <a:bodyPr wrap="square">
            <a:spAutoFit/>
          </a:bodyPr>
          <a:lstStyle/>
          <a:p>
            <a:r>
              <a:rPr lang="en-US" sz="1400" dirty="0">
                <a:solidFill>
                  <a:srgbClr val="000000"/>
                </a:solidFill>
                <a:latin typeface="Arial" panose="020B0604020202020204" pitchFamily="34" charset="0"/>
              </a:rPr>
              <a:t>5</a:t>
            </a:r>
            <a:r>
              <a:rPr lang="en-US" sz="1400" dirty="0" smtClean="0">
                <a:solidFill>
                  <a:srgbClr val="000000"/>
                </a:solidFill>
                <a:latin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If </a:t>
            </a:r>
            <a:r>
              <a:rPr lang="en-US" sz="1400" dirty="0">
                <a:solidFill>
                  <a:srgbClr val="000000"/>
                </a:solidFill>
                <a:latin typeface="Arial" panose="020B0604020202020204" pitchFamily="34" charset="0"/>
                <a:cs typeface="Arial" panose="020B0604020202020204" pitchFamily="34" charset="0"/>
              </a:rPr>
              <a:t>you have </a:t>
            </a:r>
            <a:r>
              <a:rPr lang="en-US" sz="1400" dirty="0" smtClean="0">
                <a:solidFill>
                  <a:srgbClr val="000000"/>
                </a:solidFill>
                <a:latin typeface="Arial" panose="020B0604020202020204" pitchFamily="34" charset="0"/>
                <a:cs typeface="Arial" panose="020B0604020202020204" pitchFamily="34" charset="0"/>
              </a:rPr>
              <a:t>no voltage </a:t>
            </a:r>
            <a:r>
              <a:rPr lang="en-US" sz="1400" dirty="0">
                <a:solidFill>
                  <a:srgbClr val="000000"/>
                </a:solidFill>
                <a:latin typeface="Arial" panose="020B0604020202020204" pitchFamily="34" charset="0"/>
                <a:cs typeface="Arial" panose="020B0604020202020204" pitchFamily="34" charset="0"/>
              </a:rPr>
              <a:t>at </a:t>
            </a:r>
            <a:r>
              <a:rPr lang="en-US" sz="1400" dirty="0">
                <a:latin typeface="Arial" panose="020B0604020202020204" pitchFamily="34" charset="0"/>
                <a:cs typeface="Arial" panose="020B0604020202020204" pitchFamily="34" charset="0"/>
              </a:rPr>
              <a:t>the </a:t>
            </a:r>
            <a:r>
              <a:rPr lang="en-US" sz="1400" dirty="0" smtClean="0">
                <a:latin typeface="Arial" panose="020B0604020202020204" pitchFamily="34" charset="0"/>
                <a:cs typeface="Arial" panose="020B0604020202020204" pitchFamily="34" charset="0"/>
              </a:rPr>
              <a:t>blue </a:t>
            </a:r>
            <a:r>
              <a:rPr lang="en-US" sz="1400" dirty="0">
                <a:latin typeface="Arial" panose="020B0604020202020204" pitchFamily="34" charset="0"/>
                <a:cs typeface="Arial" panose="020B0604020202020204" pitchFamily="34" charset="0"/>
              </a:rPr>
              <a:t>wire </a:t>
            </a:r>
            <a:r>
              <a:rPr lang="en-US" sz="1400" dirty="0" smtClean="0">
                <a:latin typeface="Arial" panose="020B0604020202020204" pitchFamily="34" charset="0"/>
                <a:cs typeface="Arial" panose="020B0604020202020204" pitchFamily="34" charset="0"/>
              </a:rPr>
              <a:t>on the small post of the starter solenoid, then the MM2 could be bad. Check the Voltage at the duetsch connection for the MM2 coming from Terminal Strip. If you have no voltage the wire on the pigtail is bad if you do then the MM2 is bad.</a:t>
            </a:r>
          </a:p>
        </p:txBody>
      </p:sp>
      <p:pic>
        <p:nvPicPr>
          <p:cNvPr id="3" name="Picture 2"/>
          <p:cNvPicPr>
            <a:picLocks noChangeAspect="1"/>
          </p:cNvPicPr>
          <p:nvPr/>
        </p:nvPicPr>
        <p:blipFill>
          <a:blip r:embed="rId2"/>
          <a:stretch>
            <a:fillRect/>
          </a:stretch>
        </p:blipFill>
        <p:spPr>
          <a:xfrm>
            <a:off x="406400" y="2523064"/>
            <a:ext cx="4261853" cy="3745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012" y="2523064"/>
            <a:ext cx="2106907" cy="3745388"/>
          </a:xfrm>
          <a:prstGeom prst="rect">
            <a:avLst/>
          </a:prstGeom>
        </p:spPr>
      </p:pic>
    </p:spTree>
    <p:extLst>
      <p:ext uri="{BB962C8B-B14F-4D97-AF65-F5344CB8AC3E}">
        <p14:creationId xmlns:p14="http://schemas.microsoft.com/office/powerpoint/2010/main" val="171119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up, in, </a:t>
            </a:r>
            <a:r>
              <a:rPr lang="en-US" b="1" dirty="0" smtClean="0"/>
              <a:t>down but not out.</a:t>
            </a:r>
            <a:r>
              <a:rPr lang="en-US" dirty="0" smtClean="0"/>
              <a:t> </a:t>
            </a:r>
            <a:endParaRPr lang="en-US" dirty="0"/>
          </a:p>
        </p:txBody>
      </p:sp>
      <p:sp>
        <p:nvSpPr>
          <p:cNvPr id="6" name="Rectangle 5"/>
          <p:cNvSpPr/>
          <p:nvPr/>
        </p:nvSpPr>
        <p:spPr>
          <a:xfrm>
            <a:off x="406400" y="1716669"/>
            <a:ext cx="83439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Check for 12V at the red wire on the terminal strip. If you have 12V check coil on double stem.</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432981"/>
            <a:ext cx="3193288" cy="260216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309" y="2432980"/>
            <a:ext cx="4895991" cy="2602163"/>
          </a:xfrm>
          <a:prstGeom prst="rect">
            <a:avLst/>
          </a:prstGeom>
        </p:spPr>
      </p:pic>
    </p:spTree>
    <p:extLst>
      <p:ext uri="{BB962C8B-B14F-4D97-AF65-F5344CB8AC3E}">
        <p14:creationId xmlns:p14="http://schemas.microsoft.com/office/powerpoint/2010/main" val="24228061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up, in, </a:t>
            </a:r>
            <a:r>
              <a:rPr lang="en-US" b="1" dirty="0" smtClean="0"/>
              <a:t>down but not out.</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2). If you have 12V check coil on double stem. Easy way to check the coil is to swap coil “A” &amp; “B”. Push up on the In &amp; Out Switch if the gate runs out then the coil is bad. If the gate doesn’t move and you hit down on the In &amp; Out Switch and it runs in then the Stem is bad. </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274" y="2581116"/>
            <a:ext cx="3194026" cy="36816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9" y="2581116"/>
            <a:ext cx="4459525" cy="3681664"/>
          </a:xfrm>
          <a:prstGeom prst="rect">
            <a:avLst/>
          </a:prstGeom>
        </p:spPr>
      </p:pic>
    </p:spTree>
    <p:extLst>
      <p:ext uri="{BB962C8B-B14F-4D97-AF65-F5344CB8AC3E}">
        <p14:creationId xmlns:p14="http://schemas.microsoft.com/office/powerpoint/2010/main" val="3675915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up, in, </a:t>
            </a:r>
            <a:r>
              <a:rPr lang="en-US" b="1" dirty="0" smtClean="0"/>
              <a:t>down but not out.</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3). Check for 12V at the red wire on the terminal strip. If you don’t have 12V at the red wire on the terminal strip then do a continuity check on the red wire from the terminal strip to the In and Out Switch in the In &amp; Out Switch Box. If no Continuity change yellow wiring harness.</a:t>
            </a:r>
            <a:endParaRPr lang="en-US"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581116"/>
            <a:ext cx="4895991" cy="26021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323" y="2581116"/>
            <a:ext cx="2131972" cy="3789947"/>
          </a:xfrm>
          <a:prstGeom prst="rect">
            <a:avLst/>
          </a:prstGeom>
        </p:spPr>
      </p:pic>
    </p:spTree>
    <p:extLst>
      <p:ext uri="{BB962C8B-B14F-4D97-AF65-F5344CB8AC3E}">
        <p14:creationId xmlns:p14="http://schemas.microsoft.com/office/powerpoint/2010/main" val="10434366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up, in, </a:t>
            </a:r>
            <a:r>
              <a:rPr lang="en-US" b="1" dirty="0" smtClean="0"/>
              <a:t>down but not out.</a:t>
            </a:r>
            <a:r>
              <a:rPr lang="en-US" dirty="0" smtClean="0"/>
              <a:t> </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 If all else checks out test the In &amp; Out Switch for Operation. </a:t>
            </a:r>
            <a:r>
              <a:rPr lang="en-US" sz="1400" dirty="0">
                <a:latin typeface="Arial" panose="020B0604020202020204" pitchFamily="34" charset="0"/>
                <a:cs typeface="Arial" panose="020B0604020202020204" pitchFamily="34" charset="0"/>
              </a:rPr>
              <a:t>D</a:t>
            </a:r>
            <a:r>
              <a:rPr lang="en-US" sz="1400" dirty="0" smtClean="0">
                <a:latin typeface="Arial" panose="020B0604020202020204" pitchFamily="34" charset="0"/>
                <a:cs typeface="Arial" panose="020B0604020202020204" pitchFamily="34" charset="0"/>
              </a:rPr>
              <a:t>isconnect the Red and Green wires at the In &amp; Out Switch check continuity by pushing the switch down. If no continuity change switch.</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274" y="2581116"/>
            <a:ext cx="3194026" cy="36816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365672"/>
            <a:ext cx="2228516" cy="39615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018" y="2365672"/>
            <a:ext cx="2228516" cy="3961569"/>
          </a:xfrm>
          <a:prstGeom prst="rect">
            <a:avLst/>
          </a:prstGeom>
        </p:spPr>
      </p:pic>
    </p:spTree>
    <p:extLst>
      <p:ext uri="{BB962C8B-B14F-4D97-AF65-F5344CB8AC3E}">
        <p14:creationId xmlns:p14="http://schemas.microsoft.com/office/powerpoint/2010/main" val="2630708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up, o</a:t>
            </a:r>
            <a:r>
              <a:rPr lang="en-US" b="1" dirty="0" smtClean="0"/>
              <a:t>ut, down but not in.</a:t>
            </a:r>
            <a:r>
              <a:rPr lang="en-US" dirty="0" smtClean="0"/>
              <a:t> </a:t>
            </a:r>
            <a:endParaRPr lang="en-US" dirty="0"/>
          </a:p>
        </p:txBody>
      </p:sp>
      <p:sp>
        <p:nvSpPr>
          <p:cNvPr id="6" name="Rectangle 5"/>
          <p:cNvSpPr/>
          <p:nvPr/>
        </p:nvSpPr>
        <p:spPr>
          <a:xfrm>
            <a:off x="406400" y="1716669"/>
            <a:ext cx="83439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Check for 12V at the orange wire on the terminal strip. If you have 12V check coil on double stem.</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432981"/>
            <a:ext cx="3193288" cy="26021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160" y="2432981"/>
            <a:ext cx="4818140" cy="2602163"/>
          </a:xfrm>
          <a:prstGeom prst="rect">
            <a:avLst/>
          </a:prstGeom>
        </p:spPr>
      </p:pic>
    </p:spTree>
    <p:extLst>
      <p:ext uri="{BB962C8B-B14F-4D97-AF65-F5344CB8AC3E}">
        <p14:creationId xmlns:p14="http://schemas.microsoft.com/office/powerpoint/2010/main" val="39319089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runs up, out, down but not in.</a:t>
            </a:r>
            <a:r>
              <a:rPr lang="en-US" dirty="0"/>
              <a:t> </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2). If you have 12V check coil “B” on double stem. Easy way to check the coil is to swap coil “A” &amp; “B”. Push down on the In &amp; Out Switch if the gate runs in then the coil is bad. If the gate doesn’t move and you hit up on the In &amp; Out Switch and it runs out then the Stem is bad. </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274" y="2581116"/>
            <a:ext cx="3194026" cy="36816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9" y="2581116"/>
            <a:ext cx="4459525" cy="3681664"/>
          </a:xfrm>
          <a:prstGeom prst="rect">
            <a:avLst/>
          </a:prstGeom>
        </p:spPr>
      </p:pic>
    </p:spTree>
    <p:extLst>
      <p:ext uri="{BB962C8B-B14F-4D97-AF65-F5344CB8AC3E}">
        <p14:creationId xmlns:p14="http://schemas.microsoft.com/office/powerpoint/2010/main" val="25767407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runs up, out, down but not in.</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3). Check for 12V at the orange wire on the terminal strip. If you don’t have 12V at the orange wire on the terminal strip then do a continuity check on the orange wire from the terminal strip to the In and Out Switch in the In &amp; Out Switch Box. If no Continuity change yellow wiring harness.</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9" y="2581116"/>
            <a:ext cx="5980890" cy="323013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804" y="2581116"/>
            <a:ext cx="2145496" cy="3813988"/>
          </a:xfrm>
          <a:prstGeom prst="rect">
            <a:avLst/>
          </a:prstGeom>
        </p:spPr>
      </p:pic>
    </p:spTree>
    <p:extLst>
      <p:ext uri="{BB962C8B-B14F-4D97-AF65-F5344CB8AC3E}">
        <p14:creationId xmlns:p14="http://schemas.microsoft.com/office/powerpoint/2010/main" val="42512296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runs up, out, down but not in.</a:t>
            </a:r>
            <a:r>
              <a:rPr lang="en-US" dirty="0" smtClean="0"/>
              <a:t> </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 If all else checks out test the In &amp; Out Switch for Operation. </a:t>
            </a:r>
            <a:r>
              <a:rPr lang="en-US" sz="1400" dirty="0">
                <a:latin typeface="Arial" panose="020B0604020202020204" pitchFamily="34" charset="0"/>
                <a:cs typeface="Arial" panose="020B0604020202020204" pitchFamily="34" charset="0"/>
              </a:rPr>
              <a:t>D</a:t>
            </a:r>
            <a:r>
              <a:rPr lang="en-US" sz="1400" dirty="0" smtClean="0">
                <a:latin typeface="Arial" panose="020B0604020202020204" pitchFamily="34" charset="0"/>
                <a:cs typeface="Arial" panose="020B0604020202020204" pitchFamily="34" charset="0"/>
              </a:rPr>
              <a:t>isconnect the Red and Green wires at the In &amp; Out Switch check continuity by pushing the switch down. If no continuity change switch.</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274" y="2581116"/>
            <a:ext cx="3194026" cy="36816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018" y="2365672"/>
            <a:ext cx="2228516" cy="396156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1" y="2365671"/>
            <a:ext cx="2228516" cy="3961569"/>
          </a:xfrm>
          <a:prstGeom prst="rect">
            <a:avLst/>
          </a:prstGeom>
        </p:spPr>
      </p:pic>
    </p:spTree>
    <p:extLst>
      <p:ext uri="{BB962C8B-B14F-4D97-AF65-F5344CB8AC3E}">
        <p14:creationId xmlns:p14="http://schemas.microsoft.com/office/powerpoint/2010/main" val="20700865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88900" y="1266825"/>
            <a:ext cx="8940800" cy="7424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Arial"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Arial"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Arial"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Arial" charset="0"/>
              </a:defRPr>
            </a:lvl9pPr>
          </a:lstStyle>
          <a:p>
            <a:r>
              <a:rPr lang="en-US" sz="2000" b="1" i="1" u="sng" kern="0" dirty="0" smtClean="0">
                <a:solidFill>
                  <a:srgbClr val="FF3300"/>
                </a:solidFill>
                <a:latin typeface="+mn-lt"/>
              </a:rPr>
              <a:t>TLS, LPS, LPR Troubleshooting Guide</a:t>
            </a:r>
          </a:p>
          <a:p>
            <a:r>
              <a:rPr lang="en-US" sz="2000" b="1" i="1" u="sng" kern="0" dirty="0" smtClean="0">
                <a:solidFill>
                  <a:srgbClr val="FF3300"/>
                </a:solidFill>
                <a:latin typeface="+mn-lt"/>
              </a:rPr>
              <a:t>Table on Contents</a:t>
            </a:r>
            <a:endParaRPr lang="en-US" sz="2000" b="1" i="1" u="sng" kern="0" dirty="0">
              <a:solidFill>
                <a:srgbClr val="FF3300"/>
              </a:solidFill>
              <a:latin typeface="+mn-lt"/>
            </a:endParaRPr>
          </a:p>
        </p:txBody>
      </p:sp>
      <p:sp>
        <p:nvSpPr>
          <p:cNvPr id="3" name="TextBox 2"/>
          <p:cNvSpPr txBox="1"/>
          <p:nvPr/>
        </p:nvSpPr>
        <p:spPr>
          <a:xfrm>
            <a:off x="433137" y="2073079"/>
            <a:ext cx="8301789" cy="3046988"/>
          </a:xfrm>
          <a:prstGeom prst="rect">
            <a:avLst/>
          </a:prstGeom>
          <a:noFill/>
        </p:spPr>
        <p:txBody>
          <a:bodyPr wrap="square" rtlCol="0">
            <a:spAutoFit/>
          </a:bodyPr>
          <a:lstStyle/>
          <a:p>
            <a:r>
              <a:rPr lang="en-US" sz="1600" dirty="0" smtClean="0"/>
              <a:t>Page 3		Electrics</a:t>
            </a:r>
          </a:p>
          <a:p>
            <a:r>
              <a:rPr lang="en-US" sz="1600" dirty="0" smtClean="0"/>
              <a:t>Page 4-6		Grounding</a:t>
            </a:r>
          </a:p>
          <a:p>
            <a:r>
              <a:rPr lang="en-US" sz="1600" dirty="0" smtClean="0"/>
              <a:t>Page 5-11	Gate </a:t>
            </a:r>
            <a:r>
              <a:rPr lang="en-US" sz="1600" dirty="0"/>
              <a:t>does not run up, in, out, but goes down. Motor not </a:t>
            </a:r>
            <a:r>
              <a:rPr lang="en-US" sz="1600" dirty="0" smtClean="0"/>
              <a:t>running</a:t>
            </a:r>
          </a:p>
          <a:p>
            <a:r>
              <a:rPr lang="en-US" sz="1600" dirty="0" smtClean="0"/>
              <a:t>Page 12-15	Gate </a:t>
            </a:r>
            <a:r>
              <a:rPr lang="en-US" sz="1600" dirty="0"/>
              <a:t>runs up, in, down but not out. </a:t>
            </a:r>
            <a:endParaRPr lang="en-US" sz="1600" dirty="0" smtClean="0"/>
          </a:p>
          <a:p>
            <a:r>
              <a:rPr lang="en-US" sz="1600" dirty="0" smtClean="0"/>
              <a:t>Page 16-19</a:t>
            </a:r>
            <a:r>
              <a:rPr lang="en-US" sz="1600" dirty="0"/>
              <a:t>	</a:t>
            </a:r>
            <a:r>
              <a:rPr lang="en-US" sz="1600" dirty="0" smtClean="0"/>
              <a:t>Gate </a:t>
            </a:r>
            <a:r>
              <a:rPr lang="en-US" sz="1600" dirty="0"/>
              <a:t>runs up, out, down but not in. </a:t>
            </a:r>
            <a:endParaRPr lang="en-US" sz="1600" dirty="0" smtClean="0"/>
          </a:p>
          <a:p>
            <a:r>
              <a:rPr lang="en-US" sz="1600" dirty="0" smtClean="0"/>
              <a:t>Page 20-21	Gate </a:t>
            </a:r>
            <a:r>
              <a:rPr lang="en-US" sz="1600" dirty="0"/>
              <a:t>runs in, out, up but not up. </a:t>
            </a:r>
            <a:endParaRPr lang="en-US" sz="1600" dirty="0" smtClean="0"/>
          </a:p>
          <a:p>
            <a:r>
              <a:rPr lang="en-US" sz="1600" dirty="0" smtClean="0"/>
              <a:t>Page 22-25</a:t>
            </a:r>
            <a:r>
              <a:rPr lang="en-US" sz="1600" b="1" dirty="0" smtClean="0"/>
              <a:t> 	</a:t>
            </a:r>
            <a:r>
              <a:rPr lang="en-US" sz="1600" dirty="0" smtClean="0"/>
              <a:t>Gate </a:t>
            </a:r>
            <a:r>
              <a:rPr lang="en-US" sz="1600" dirty="0"/>
              <a:t>runs in, out, up but not down. </a:t>
            </a:r>
            <a:endParaRPr lang="en-US" sz="1600" dirty="0" smtClean="0"/>
          </a:p>
          <a:p>
            <a:r>
              <a:rPr lang="en-US" sz="1600" dirty="0" smtClean="0"/>
              <a:t>Page 26-28	</a:t>
            </a:r>
            <a:r>
              <a:rPr lang="en-US" sz="1600" dirty="0"/>
              <a:t>Gate does not run Up, Down, In, or Out Motor not </a:t>
            </a:r>
            <a:r>
              <a:rPr lang="en-US" sz="1600" dirty="0" smtClean="0"/>
              <a:t>running</a:t>
            </a:r>
            <a:endParaRPr lang="en-US" sz="1600" dirty="0" smtClean="0"/>
          </a:p>
          <a:p>
            <a:r>
              <a:rPr lang="en-US" sz="1600" dirty="0" smtClean="0"/>
              <a:t>Page </a:t>
            </a:r>
            <a:r>
              <a:rPr lang="en-US" sz="1600" dirty="0" smtClean="0"/>
              <a:t>29</a:t>
            </a:r>
            <a:r>
              <a:rPr lang="en-US" sz="1600" dirty="0" smtClean="0"/>
              <a:t>		Gate </a:t>
            </a:r>
            <a:r>
              <a:rPr lang="en-US" sz="1600" dirty="0"/>
              <a:t>in &amp; out moves side to side when running in &amp; out. </a:t>
            </a:r>
            <a:endParaRPr lang="en-US" sz="1600" dirty="0" smtClean="0"/>
          </a:p>
          <a:p>
            <a:r>
              <a:rPr lang="en-US" sz="1600" dirty="0" smtClean="0"/>
              <a:t>Page </a:t>
            </a:r>
            <a:r>
              <a:rPr lang="en-US" sz="1600" dirty="0" smtClean="0"/>
              <a:t>30-35</a:t>
            </a:r>
            <a:r>
              <a:rPr lang="en-US" sz="1600" dirty="0" smtClean="0"/>
              <a:t>	Maintenance </a:t>
            </a:r>
            <a:r>
              <a:rPr lang="en-US" sz="1600" dirty="0"/>
              <a:t>Minder² Faults. </a:t>
            </a:r>
            <a:endParaRPr lang="en-US" sz="1600" dirty="0" smtClean="0"/>
          </a:p>
          <a:p>
            <a:endParaRPr lang="en-US" sz="1600" dirty="0"/>
          </a:p>
          <a:p>
            <a:endParaRPr lang="en-US" sz="1600" dirty="0"/>
          </a:p>
        </p:txBody>
      </p:sp>
    </p:spTree>
    <p:extLst>
      <p:ext uri="{BB962C8B-B14F-4D97-AF65-F5344CB8AC3E}">
        <p14:creationId xmlns:p14="http://schemas.microsoft.com/office/powerpoint/2010/main" val="1784632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i</a:t>
            </a:r>
            <a:r>
              <a:rPr lang="en-US" b="1" dirty="0" smtClean="0"/>
              <a:t>n, </a:t>
            </a:r>
            <a:r>
              <a:rPr lang="en-US" b="1" dirty="0"/>
              <a:t>o</a:t>
            </a:r>
            <a:r>
              <a:rPr lang="en-US" b="1" dirty="0" smtClean="0"/>
              <a:t>ut, down but not up.</a:t>
            </a:r>
            <a:r>
              <a:rPr lang="en-US" dirty="0" smtClean="0"/>
              <a:t> </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Check for 12V at the Black wire on the terminal strip when pushing up on the Up &amp; Down Switch. If you don’t have 12V check continuity at the switches.</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239889"/>
            <a:ext cx="5064272" cy="4126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2" y="2239889"/>
            <a:ext cx="3041410" cy="4126800"/>
          </a:xfrm>
          <a:prstGeom prst="rect">
            <a:avLst/>
          </a:prstGeom>
        </p:spPr>
      </p:pic>
    </p:spTree>
    <p:extLst>
      <p:ext uri="{BB962C8B-B14F-4D97-AF65-F5344CB8AC3E}">
        <p14:creationId xmlns:p14="http://schemas.microsoft.com/office/powerpoint/2010/main" val="15043948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runs in, out, </a:t>
            </a:r>
            <a:r>
              <a:rPr lang="en-US" b="1" dirty="0" smtClean="0"/>
              <a:t>up </a:t>
            </a:r>
            <a:r>
              <a:rPr lang="en-US" b="1" dirty="0"/>
              <a:t>but not </a:t>
            </a:r>
            <a:r>
              <a:rPr lang="en-US" b="1" dirty="0" smtClean="0"/>
              <a:t>up.</a:t>
            </a:r>
            <a:r>
              <a:rPr lang="en-US" dirty="0" smtClean="0"/>
              <a:t> </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2). Test the Up &amp; Down Switches for Continuity. </a:t>
            </a:r>
            <a:r>
              <a:rPr lang="en-US" sz="1400" dirty="0">
                <a:latin typeface="Arial" panose="020B0604020202020204" pitchFamily="34" charset="0"/>
                <a:cs typeface="Arial" panose="020B0604020202020204" pitchFamily="34" charset="0"/>
              </a:rPr>
              <a:t>D</a:t>
            </a:r>
            <a:r>
              <a:rPr lang="en-US" sz="1400" dirty="0" smtClean="0">
                <a:latin typeface="Arial" panose="020B0604020202020204" pitchFamily="34" charset="0"/>
                <a:cs typeface="Arial" panose="020B0604020202020204" pitchFamily="34" charset="0"/>
              </a:rPr>
              <a:t>isconnect the Black and Green wires on the Up &amp; Down Switches check continuity by pushing the switch up. If no continuity change switch.</a:t>
            </a:r>
            <a:endParaRPr lang="en-US"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455332"/>
            <a:ext cx="2526753" cy="20083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4498629"/>
            <a:ext cx="2933153" cy="191438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843" y="2455332"/>
            <a:ext cx="2219457" cy="39454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469" y="2467549"/>
            <a:ext cx="2219457" cy="3945466"/>
          </a:xfrm>
          <a:prstGeom prst="rect">
            <a:avLst/>
          </a:prstGeom>
        </p:spPr>
      </p:pic>
    </p:spTree>
    <p:extLst>
      <p:ext uri="{BB962C8B-B14F-4D97-AF65-F5344CB8AC3E}">
        <p14:creationId xmlns:p14="http://schemas.microsoft.com/office/powerpoint/2010/main" val="20692506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i</a:t>
            </a:r>
            <a:r>
              <a:rPr lang="en-US" b="1" dirty="0" smtClean="0"/>
              <a:t>n, </a:t>
            </a:r>
            <a:r>
              <a:rPr lang="en-US" b="1" dirty="0"/>
              <a:t>o</a:t>
            </a:r>
            <a:r>
              <a:rPr lang="en-US" b="1" dirty="0" smtClean="0"/>
              <a:t>ut, up but not down.</a:t>
            </a:r>
            <a:r>
              <a:rPr lang="en-US" dirty="0" smtClean="0"/>
              <a:t> </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Check for 12V at the White wire on the terminal strip when pushing down on the Up &amp; Down Switch. If you don’t have 12V check continuity of the Yellow Wiring Harness.</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365672"/>
            <a:ext cx="3796977" cy="3094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423" y="4056345"/>
            <a:ext cx="4476878" cy="2345235"/>
          </a:xfrm>
          <a:prstGeom prst="rect">
            <a:avLst/>
          </a:prstGeom>
        </p:spPr>
      </p:pic>
    </p:spTree>
    <p:extLst>
      <p:ext uri="{BB962C8B-B14F-4D97-AF65-F5344CB8AC3E}">
        <p14:creationId xmlns:p14="http://schemas.microsoft.com/office/powerpoint/2010/main" val="21300673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i</a:t>
            </a:r>
            <a:r>
              <a:rPr lang="en-US" b="1" dirty="0" smtClean="0"/>
              <a:t>n, </a:t>
            </a:r>
            <a:r>
              <a:rPr lang="en-US" b="1" dirty="0"/>
              <a:t>o</a:t>
            </a:r>
            <a:r>
              <a:rPr lang="en-US" b="1" dirty="0" smtClean="0"/>
              <a:t>ut, up but not down.</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If you have voltage to the white wire at the terminal strip Check Valve “C” Coil and Stem for proper operation. Use a screwdriver ¼” away from valve nut push down on the Up &amp; Down Switch if the screwdriver is pulled to the nut hard the coil is good. Change the Valve Stem</a:t>
            </a:r>
            <a:endParaRPr lang="en-US"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171" y="2581117"/>
            <a:ext cx="6731916" cy="3789914"/>
          </a:xfrm>
          <a:prstGeom prst="rect">
            <a:avLst/>
          </a:prstGeom>
        </p:spPr>
      </p:pic>
    </p:spTree>
    <p:extLst>
      <p:ext uri="{BB962C8B-B14F-4D97-AF65-F5344CB8AC3E}">
        <p14:creationId xmlns:p14="http://schemas.microsoft.com/office/powerpoint/2010/main" val="33731902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runs </a:t>
            </a:r>
            <a:r>
              <a:rPr lang="en-US" b="1" dirty="0"/>
              <a:t>i</a:t>
            </a:r>
            <a:r>
              <a:rPr lang="en-US" b="1" dirty="0" smtClean="0"/>
              <a:t>n, </a:t>
            </a:r>
            <a:r>
              <a:rPr lang="en-US" b="1" dirty="0"/>
              <a:t>o</a:t>
            </a:r>
            <a:r>
              <a:rPr lang="en-US" b="1" dirty="0" smtClean="0"/>
              <a:t>ut, up but not down.</a:t>
            </a:r>
            <a:r>
              <a:rPr lang="en-US" dirty="0" smtClean="0"/>
              <a:t> </a:t>
            </a:r>
            <a:endParaRPr lang="en-US" dirty="0"/>
          </a:p>
        </p:txBody>
      </p:sp>
      <p:sp>
        <p:nvSpPr>
          <p:cNvPr id="6" name="Rectangle 5"/>
          <p:cNvSpPr/>
          <p:nvPr/>
        </p:nvSpPr>
        <p:spPr>
          <a:xfrm>
            <a:off x="406400" y="1716669"/>
            <a:ext cx="83439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If you have continuity at the Yellow Wiring Harness check Up &amp; Down Switches for continuity.</a:t>
            </a:r>
            <a:endParaRPr lang="en-US"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768" y="2150229"/>
            <a:ext cx="2361532" cy="41980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821" y="2150229"/>
            <a:ext cx="4199963" cy="22001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9" y="2150229"/>
            <a:ext cx="1591103" cy="3208015"/>
          </a:xfrm>
          <a:prstGeom prst="rect">
            <a:avLst/>
          </a:prstGeom>
        </p:spPr>
      </p:pic>
    </p:spTree>
    <p:extLst>
      <p:ext uri="{BB962C8B-B14F-4D97-AF65-F5344CB8AC3E}">
        <p14:creationId xmlns:p14="http://schemas.microsoft.com/office/powerpoint/2010/main" val="8110132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runs in, out, up but not down</a:t>
            </a:r>
            <a:r>
              <a:rPr lang="en-US" b="1" dirty="0" smtClean="0"/>
              <a:t>.</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 If you don’t have voltage Up &amp; Down Switches for Operation. </a:t>
            </a:r>
            <a:r>
              <a:rPr lang="en-US" sz="1400" dirty="0">
                <a:latin typeface="Arial" panose="020B0604020202020204" pitchFamily="34" charset="0"/>
                <a:cs typeface="Arial" panose="020B0604020202020204" pitchFamily="34" charset="0"/>
              </a:rPr>
              <a:t>D</a:t>
            </a:r>
            <a:r>
              <a:rPr lang="en-US" sz="1400" dirty="0" smtClean="0">
                <a:latin typeface="Arial" panose="020B0604020202020204" pitchFamily="34" charset="0"/>
                <a:cs typeface="Arial" panose="020B0604020202020204" pitchFamily="34" charset="0"/>
              </a:rPr>
              <a:t>isconnect the White and Green wires on the Up &amp; Down Switches check continuity by pushing the switch down. If no continuity change switch.</a:t>
            </a:r>
            <a:endParaRPr lang="en-US"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455332"/>
            <a:ext cx="2526753" cy="20083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4498629"/>
            <a:ext cx="2933153" cy="191438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84" y="3674707"/>
            <a:ext cx="2927016" cy="16478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0799" y="2455332"/>
            <a:ext cx="2252485" cy="4004179"/>
          </a:xfrm>
          <a:prstGeom prst="rect">
            <a:avLst/>
          </a:prstGeom>
        </p:spPr>
      </p:pic>
    </p:spTree>
    <p:extLst>
      <p:ext uri="{BB962C8B-B14F-4D97-AF65-F5344CB8AC3E}">
        <p14:creationId xmlns:p14="http://schemas.microsoft.com/office/powerpoint/2010/main" val="5026981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does not run Up, Down, In, or Out Motor not running</a:t>
            </a:r>
            <a:endParaRPr lang="en-US" dirty="0"/>
          </a:p>
        </p:txBody>
      </p:sp>
      <p:sp>
        <p:nvSpPr>
          <p:cNvPr id="6" name="Rectangle 5"/>
          <p:cNvSpPr/>
          <p:nvPr/>
        </p:nvSpPr>
        <p:spPr>
          <a:xfrm>
            <a:off x="406400" y="1716669"/>
            <a:ext cx="83439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Check for power on the terminal strip on the green wire. If you have no power check 20 Amp circuit breaker continuity to make sure the circuit breaker isn’t bad.</a:t>
            </a:r>
            <a:endParaRPr lang="en-US"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365673"/>
            <a:ext cx="3503863" cy="18555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167" y="2365671"/>
            <a:ext cx="4317134" cy="36621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13" y="4347033"/>
            <a:ext cx="2598594" cy="2117557"/>
          </a:xfrm>
          <a:prstGeom prst="rect">
            <a:avLst/>
          </a:prstGeom>
        </p:spPr>
      </p:pic>
    </p:spTree>
    <p:extLst>
      <p:ext uri="{BB962C8B-B14F-4D97-AF65-F5344CB8AC3E}">
        <p14:creationId xmlns:p14="http://schemas.microsoft.com/office/powerpoint/2010/main" val="257474481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does not run Up, Down, In, or Out Motor not running</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If the circuit breaker checks good then check the wire and connections from the circuit breaker to the hot side of the starter solenoid. If wire and connections are good, check continuity on the green wire in the yellow wiring harness from the terminal strip to the In &amp; Out Switch Box.</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810" y="2979283"/>
            <a:ext cx="4923490" cy="27718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523202"/>
            <a:ext cx="3179011" cy="3800859"/>
          </a:xfrm>
          <a:prstGeom prst="rect">
            <a:avLst/>
          </a:prstGeom>
        </p:spPr>
      </p:pic>
    </p:spTree>
    <p:extLst>
      <p:ext uri="{BB962C8B-B14F-4D97-AF65-F5344CB8AC3E}">
        <p14:creationId xmlns:p14="http://schemas.microsoft.com/office/powerpoint/2010/main" val="11337193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does not run Up, Down, In, or Out Motor not running</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If the circuit breaker checks good then check the wire and connections from the circuit breaker to the hot side of the starter solenoid. If wire and connections are good, check continuity on the green wire in the yellow wiring harness from the terminal strip to the In &amp; Out Switch Box.</a:t>
            </a:r>
            <a:endParaRPr lang="en-US"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835" y="2581116"/>
            <a:ext cx="2071059" cy="36816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3182695"/>
            <a:ext cx="4213745" cy="22315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279" y="2581116"/>
            <a:ext cx="1826021" cy="3681663"/>
          </a:xfrm>
          <a:prstGeom prst="rect">
            <a:avLst/>
          </a:prstGeom>
        </p:spPr>
      </p:pic>
    </p:spTree>
    <p:extLst>
      <p:ext uri="{BB962C8B-B14F-4D97-AF65-F5344CB8AC3E}">
        <p14:creationId xmlns:p14="http://schemas.microsoft.com/office/powerpoint/2010/main" val="38180274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a:t>Gate </a:t>
            </a:r>
            <a:r>
              <a:rPr lang="en-US" b="1" dirty="0" smtClean="0"/>
              <a:t>in &amp; out moves side to side when running in &amp; out.</a:t>
            </a:r>
            <a:r>
              <a:rPr lang="en-US" dirty="0" smtClean="0"/>
              <a:t> </a:t>
            </a:r>
            <a:endParaRPr lang="en-US" dirty="0"/>
          </a:p>
        </p:txBody>
      </p:sp>
      <p:sp>
        <p:nvSpPr>
          <p:cNvPr id="6" name="Rectangle 5"/>
          <p:cNvSpPr/>
          <p:nvPr/>
        </p:nvSpPr>
        <p:spPr>
          <a:xfrm>
            <a:off x="406400" y="1716669"/>
            <a:ext cx="8343900"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You need to adjust the side to side skid pads on the gate. There are four, two in the front two in the back. Run gate all the way out to adjust the front skid pads and then all the way in to adjust the rear Side pads. Adjust the pads up against the inside of the track then back off 1 turn.</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84" y="2581116"/>
            <a:ext cx="2662781" cy="195897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84" y="4609908"/>
            <a:ext cx="2662781" cy="177603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148" y="2581117"/>
            <a:ext cx="4127910" cy="3753718"/>
          </a:xfrm>
          <a:prstGeom prst="rect">
            <a:avLst/>
          </a:prstGeom>
        </p:spPr>
      </p:pic>
    </p:spTree>
    <p:extLst>
      <p:ext uri="{BB962C8B-B14F-4D97-AF65-F5344CB8AC3E}">
        <p14:creationId xmlns:p14="http://schemas.microsoft.com/office/powerpoint/2010/main" val="25435169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20" y="2510010"/>
            <a:ext cx="6020980" cy="38550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771" y="1970245"/>
            <a:ext cx="2630577" cy="878533"/>
          </a:xfrm>
          <a:prstGeom prst="rect">
            <a:avLst/>
          </a:prstGeom>
        </p:spPr>
      </p:pic>
      <p:cxnSp>
        <p:nvCxnSpPr>
          <p:cNvPr id="11" name="Straight Arrow Connector 10"/>
          <p:cNvCxnSpPr/>
          <p:nvPr/>
        </p:nvCxnSpPr>
        <p:spPr bwMode="auto">
          <a:xfrm flipH="1">
            <a:off x="4779039" y="2171700"/>
            <a:ext cx="1501111" cy="533400"/>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18" name="TextBox 17"/>
          <p:cNvSpPr txBox="1"/>
          <p:nvPr/>
        </p:nvSpPr>
        <p:spPr>
          <a:xfrm flipH="1">
            <a:off x="189319" y="1701641"/>
            <a:ext cx="6008771" cy="738664"/>
          </a:xfrm>
          <a:prstGeom prst="rect">
            <a:avLst/>
          </a:prstGeom>
          <a:noFill/>
        </p:spPr>
        <p:txBody>
          <a:bodyPr wrap="square" rtlCol="0">
            <a:spAutoFit/>
          </a:bodyPr>
          <a:lstStyle/>
          <a:p>
            <a:pPr algn="ctr"/>
            <a:r>
              <a:rPr lang="en-US" sz="1400" dirty="0" smtClean="0"/>
              <a:t>Laminated </a:t>
            </a:r>
            <a:r>
              <a:rPr lang="en-US" sz="1400" dirty="0"/>
              <a:t>on the inside of the power unit door is a wire and hydraulic schematic. Also there is a box on the schematic that lets you know which valve and if motor runs. Use this to help diagnose problems. </a:t>
            </a:r>
          </a:p>
        </p:txBody>
      </p:sp>
      <p:sp>
        <p:nvSpPr>
          <p:cNvPr id="2" name="TextBox 1"/>
          <p:cNvSpPr txBox="1"/>
          <p:nvPr/>
        </p:nvSpPr>
        <p:spPr>
          <a:xfrm>
            <a:off x="6477000" y="3530600"/>
            <a:ext cx="2353529" cy="1200329"/>
          </a:xfrm>
          <a:prstGeom prst="rect">
            <a:avLst/>
          </a:prstGeom>
          <a:noFill/>
        </p:spPr>
        <p:txBody>
          <a:bodyPr wrap="none" rtlCol="0">
            <a:spAutoFit/>
          </a:bodyPr>
          <a:lstStyle/>
          <a:p>
            <a:r>
              <a:rPr lang="en-US" sz="1200" dirty="0" smtClean="0"/>
              <a:t>Use this box whenever you are</a:t>
            </a:r>
          </a:p>
          <a:p>
            <a:r>
              <a:rPr lang="en-US" sz="1200" dirty="0"/>
              <a:t>t</a:t>
            </a:r>
            <a:r>
              <a:rPr lang="en-US" sz="1200" dirty="0" smtClean="0"/>
              <a:t>roubleshooting most problems</a:t>
            </a:r>
          </a:p>
          <a:p>
            <a:r>
              <a:rPr lang="en-US" sz="1200" dirty="0" smtClean="0"/>
              <a:t>as it tells you what valves and if</a:t>
            </a:r>
          </a:p>
          <a:p>
            <a:r>
              <a:rPr lang="en-US" sz="1200" dirty="0"/>
              <a:t>t</a:t>
            </a:r>
            <a:r>
              <a:rPr lang="en-US" sz="1200" dirty="0" smtClean="0"/>
              <a:t>he motor is running depending</a:t>
            </a:r>
          </a:p>
          <a:p>
            <a:r>
              <a:rPr lang="en-US" sz="1200" dirty="0"/>
              <a:t>o</a:t>
            </a:r>
            <a:r>
              <a:rPr lang="en-US" sz="1200" dirty="0" smtClean="0"/>
              <a:t>n what operation you are </a:t>
            </a:r>
          </a:p>
          <a:p>
            <a:r>
              <a:rPr lang="en-US" sz="1200" dirty="0"/>
              <a:t>p</a:t>
            </a:r>
            <a:r>
              <a:rPr lang="en-US" sz="1200" dirty="0" smtClean="0"/>
              <a:t>reforming.</a:t>
            </a:r>
            <a:endParaRPr lang="en-US" sz="1200" dirty="0"/>
          </a:p>
        </p:txBody>
      </p:sp>
      <p:cxnSp>
        <p:nvCxnSpPr>
          <p:cNvPr id="5" name="Straight Arrow Connector 4"/>
          <p:cNvCxnSpPr/>
          <p:nvPr/>
        </p:nvCxnSpPr>
        <p:spPr bwMode="auto">
          <a:xfrm flipV="1">
            <a:off x="6985000" y="2848778"/>
            <a:ext cx="457200" cy="681822"/>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148595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a:t>
            </a:r>
            <a:r>
              <a:rPr lang="en-US" b="1" i="1" dirty="0" smtClean="0">
                <a:solidFill>
                  <a:srgbClr val="FF3300"/>
                </a:solidFill>
              </a:rPr>
              <a:t>: </a:t>
            </a:r>
            <a:r>
              <a:rPr lang="en-US" b="1" dirty="0" smtClean="0"/>
              <a:t>Maintenance Minder² Faults.</a:t>
            </a:r>
            <a:r>
              <a:rPr lang="en-US" dirty="0" smtClean="0"/>
              <a:t> </a:t>
            </a:r>
            <a:endParaRPr lang="en-US" dirty="0"/>
          </a:p>
        </p:txBody>
      </p:sp>
      <p:sp>
        <p:nvSpPr>
          <p:cNvPr id="6" name="Rectangle 5"/>
          <p:cNvSpPr/>
          <p:nvPr/>
        </p:nvSpPr>
        <p:spPr>
          <a:xfrm>
            <a:off x="406400" y="1716669"/>
            <a:ext cx="83439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There are four faults that will cause the MM2 to beep. Three will shut the gate down.</a:t>
            </a: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066" y="2150228"/>
            <a:ext cx="3501975" cy="4140217"/>
          </a:xfrm>
          <a:prstGeom prst="rect">
            <a:avLst/>
          </a:prstGeom>
        </p:spPr>
      </p:pic>
    </p:spTree>
    <p:extLst>
      <p:ext uri="{BB962C8B-B14F-4D97-AF65-F5344CB8AC3E}">
        <p14:creationId xmlns:p14="http://schemas.microsoft.com/office/powerpoint/2010/main" val="15253734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1716669"/>
            <a:ext cx="8343900"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2). Service Faults. This is an alert that lets you know it is time to do a PM on the lift gate. It will beep once every time there is a lift past 3000. It </a:t>
            </a:r>
            <a:r>
              <a:rPr lang="en-US" sz="1400" b="1" i="1" dirty="0" smtClean="0">
                <a:solidFill>
                  <a:srgbClr val="FF0000"/>
                </a:solidFill>
                <a:latin typeface="Arial" panose="020B0604020202020204" pitchFamily="34" charset="0"/>
                <a:cs typeface="Arial" panose="020B0604020202020204" pitchFamily="34" charset="0"/>
              </a:rPr>
              <a:t>WILL NOT </a:t>
            </a:r>
            <a:r>
              <a:rPr lang="en-US" sz="1400" dirty="0" smtClean="0">
                <a:latin typeface="Arial" panose="020B0604020202020204" pitchFamily="34" charset="0"/>
                <a:cs typeface="Arial" panose="020B0604020202020204" pitchFamily="34" charset="0"/>
              </a:rPr>
              <a:t>stop the operation of the lift gate.</a:t>
            </a:r>
            <a:endParaRPr lang="en-US" sz="1400" b="1"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smtClean="0"/>
              <a:t>Maintenance Minder² Faults.</a:t>
            </a:r>
            <a:r>
              <a:rPr lang="en-US" dirty="0" smtClean="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40" y="2239889"/>
            <a:ext cx="3465881" cy="4097544"/>
          </a:xfrm>
          <a:prstGeom prst="rect">
            <a:avLst/>
          </a:prstGeom>
        </p:spPr>
      </p:pic>
      <p:pic>
        <p:nvPicPr>
          <p:cNvPr id="10" name="Picture 9"/>
          <p:cNvPicPr>
            <a:picLocks noChangeAspect="1"/>
          </p:cNvPicPr>
          <p:nvPr/>
        </p:nvPicPr>
        <p:blipFill>
          <a:blip r:embed="rId3"/>
          <a:stretch>
            <a:fillRect/>
          </a:stretch>
        </p:blipFill>
        <p:spPr>
          <a:xfrm>
            <a:off x="4293338" y="2365672"/>
            <a:ext cx="4456961" cy="1411786"/>
          </a:xfrm>
          <a:prstGeom prst="rect">
            <a:avLst/>
          </a:prstGeom>
        </p:spPr>
      </p:pic>
    </p:spTree>
    <p:extLst>
      <p:ext uri="{BB962C8B-B14F-4D97-AF65-F5344CB8AC3E}">
        <p14:creationId xmlns:p14="http://schemas.microsoft.com/office/powerpoint/2010/main" val="30238442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2). Low Voltage Faults. This is an alert that lets you know that the voltage of the batteries have gotten below 10 Volts. If this happens it WILL shut the motor off until the batteries are above 10 volts then it will automatically reset and allow the gate to run.</a:t>
            </a:r>
            <a:endParaRPr lang="en-US" sz="1400" b="1"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smtClean="0"/>
              <a:t>Maintenance Minder² Faults.</a:t>
            </a:r>
            <a:r>
              <a:rPr lang="en-US" dirty="0" smtClean="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41" y="2666619"/>
            <a:ext cx="3104934" cy="3670814"/>
          </a:xfrm>
          <a:prstGeom prst="rect">
            <a:avLst/>
          </a:prstGeom>
        </p:spPr>
      </p:pic>
      <p:pic>
        <p:nvPicPr>
          <p:cNvPr id="2" name="Picture 1"/>
          <p:cNvPicPr>
            <a:picLocks noChangeAspect="1"/>
          </p:cNvPicPr>
          <p:nvPr/>
        </p:nvPicPr>
        <p:blipFill>
          <a:blip r:embed="rId3"/>
          <a:stretch>
            <a:fillRect/>
          </a:stretch>
        </p:blipFill>
        <p:spPr>
          <a:xfrm>
            <a:off x="3901124" y="2666619"/>
            <a:ext cx="4849176" cy="1511811"/>
          </a:xfrm>
          <a:prstGeom prst="rect">
            <a:avLst/>
          </a:prstGeom>
        </p:spPr>
      </p:pic>
    </p:spTree>
    <p:extLst>
      <p:ext uri="{BB962C8B-B14F-4D97-AF65-F5344CB8AC3E}">
        <p14:creationId xmlns:p14="http://schemas.microsoft.com/office/powerpoint/2010/main" val="39214762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3). High Temperature Faults. If the motor internally reaches 232 degrees the Thermistor will open and shut the motor down preventing the lift gate from running. Once the Motor cools the Thermistor automatically resets allowing the gate to run again.</a:t>
            </a:r>
            <a:endParaRPr lang="en-US" sz="1400" b="1"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smtClean="0"/>
              <a:t>Maintenance Minder² Faults.</a:t>
            </a:r>
            <a:r>
              <a:rPr lang="en-US" dirty="0" smtClean="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40" y="2581115"/>
            <a:ext cx="3177257" cy="3756317"/>
          </a:xfrm>
          <a:prstGeom prst="rect">
            <a:avLst/>
          </a:prstGeom>
        </p:spPr>
      </p:pic>
      <p:pic>
        <p:nvPicPr>
          <p:cNvPr id="2" name="Picture 1"/>
          <p:cNvPicPr>
            <a:picLocks noChangeAspect="1"/>
          </p:cNvPicPr>
          <p:nvPr/>
        </p:nvPicPr>
        <p:blipFill>
          <a:blip r:embed="rId3"/>
          <a:stretch>
            <a:fillRect/>
          </a:stretch>
        </p:blipFill>
        <p:spPr>
          <a:xfrm>
            <a:off x="4104483" y="2581115"/>
            <a:ext cx="4645817" cy="1448410"/>
          </a:xfrm>
          <a:prstGeom prst="rect">
            <a:avLst/>
          </a:prstGeom>
        </p:spPr>
      </p:pic>
    </p:spTree>
    <p:extLst>
      <p:ext uri="{BB962C8B-B14F-4D97-AF65-F5344CB8AC3E}">
        <p14:creationId xmlns:p14="http://schemas.microsoft.com/office/powerpoint/2010/main" val="38389142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1716669"/>
            <a:ext cx="8343900" cy="738664"/>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4). Max Run Time. The gate can only run for 3 minutes 30 seconds. If it continues past that the Maintenance Minder² will cut the voltage to the </a:t>
            </a:r>
            <a:r>
              <a:rPr lang="en-US" sz="1400" dirty="0">
                <a:latin typeface="Arial" panose="020B0604020202020204" pitchFamily="34" charset="0"/>
                <a:cs typeface="Arial" panose="020B0604020202020204" pitchFamily="34" charset="0"/>
              </a:rPr>
              <a:t>s</a:t>
            </a:r>
            <a:r>
              <a:rPr lang="en-US" sz="1400" dirty="0" smtClean="0">
                <a:latin typeface="Arial" panose="020B0604020202020204" pitchFamily="34" charset="0"/>
                <a:cs typeface="Arial" panose="020B0604020202020204" pitchFamily="34" charset="0"/>
              </a:rPr>
              <a:t>tarter solenoid. If the starter welds itself shut the gate will continue the run.</a:t>
            </a:r>
            <a:endParaRPr lang="en-US" sz="1400" b="1"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smtClean="0"/>
              <a:t>Maintenance Minder² Faults.</a:t>
            </a:r>
            <a:r>
              <a:rPr lang="en-US" dirty="0" smtClean="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40" y="2455333"/>
            <a:ext cx="3283649" cy="3882100"/>
          </a:xfrm>
          <a:prstGeom prst="rect">
            <a:avLst/>
          </a:prstGeom>
        </p:spPr>
      </p:pic>
      <p:pic>
        <p:nvPicPr>
          <p:cNvPr id="2" name="Picture 1"/>
          <p:cNvPicPr>
            <a:picLocks noChangeAspect="1"/>
          </p:cNvPicPr>
          <p:nvPr/>
        </p:nvPicPr>
        <p:blipFill>
          <a:blip r:embed="rId3"/>
          <a:stretch>
            <a:fillRect/>
          </a:stretch>
        </p:blipFill>
        <p:spPr>
          <a:xfrm>
            <a:off x="4104483" y="2495638"/>
            <a:ext cx="4645817" cy="1448410"/>
          </a:xfrm>
          <a:prstGeom prst="rect">
            <a:avLst/>
          </a:prstGeom>
        </p:spPr>
      </p:pic>
    </p:spTree>
    <p:extLst>
      <p:ext uri="{BB962C8B-B14F-4D97-AF65-F5344CB8AC3E}">
        <p14:creationId xmlns:p14="http://schemas.microsoft.com/office/powerpoint/2010/main" val="18350533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1716669"/>
            <a:ext cx="8343900"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3). High Temperature Faults. Please note the High </a:t>
            </a:r>
            <a:r>
              <a:rPr lang="en-US" sz="1400" dirty="0">
                <a:latin typeface="Arial" panose="020B0604020202020204" pitchFamily="34" charset="0"/>
                <a:cs typeface="Arial" panose="020B0604020202020204" pitchFamily="34" charset="0"/>
              </a:rPr>
              <a:t>T</a:t>
            </a:r>
            <a:r>
              <a:rPr lang="en-US" sz="1400" dirty="0" smtClean="0">
                <a:latin typeface="Arial" panose="020B0604020202020204" pitchFamily="34" charset="0"/>
                <a:cs typeface="Arial" panose="020B0604020202020204" pitchFamily="34" charset="0"/>
              </a:rPr>
              <a:t>emperature Fault looks for ground if the ground wire on the thermistor is bad you will get a High Temperature Fault. </a:t>
            </a:r>
            <a:endParaRPr lang="en-US" sz="1400" b="1"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406400" y="1221554"/>
            <a:ext cx="8343900" cy="369332"/>
          </a:xfrm>
          <a:prstGeom prst="rect">
            <a:avLst/>
          </a:prstGeom>
          <a:noFill/>
        </p:spPr>
        <p:txBody>
          <a:bodyPr wrap="square" rtlCol="0">
            <a:spAutoFit/>
          </a:bodyPr>
          <a:lstStyle/>
          <a:p>
            <a:pPr algn="ctr"/>
            <a:r>
              <a:rPr lang="en-US" b="1" i="1" dirty="0">
                <a:solidFill>
                  <a:srgbClr val="FF3300"/>
                </a:solidFill>
              </a:rPr>
              <a:t>Symptom: </a:t>
            </a:r>
            <a:r>
              <a:rPr lang="en-US" b="1" dirty="0" smtClean="0"/>
              <a:t>Maintenance Minder² Faults.</a:t>
            </a:r>
            <a:r>
              <a:rPr lang="en-US" dirty="0" smtClean="0"/>
              <a:t> </a:t>
            </a:r>
            <a:endParaRPr lang="en-US" dirty="0"/>
          </a:p>
        </p:txBody>
      </p:sp>
      <p:pic>
        <p:nvPicPr>
          <p:cNvPr id="2" name="Picture 1"/>
          <p:cNvPicPr>
            <a:picLocks noChangeAspect="1"/>
          </p:cNvPicPr>
          <p:nvPr/>
        </p:nvPicPr>
        <p:blipFill>
          <a:blip r:embed="rId2"/>
          <a:stretch>
            <a:fillRect/>
          </a:stretch>
        </p:blipFill>
        <p:spPr>
          <a:xfrm>
            <a:off x="406400" y="2365672"/>
            <a:ext cx="1903663" cy="5934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303" y="2365672"/>
            <a:ext cx="6333998" cy="3565896"/>
          </a:xfrm>
          <a:prstGeom prst="rect">
            <a:avLst/>
          </a:prstGeom>
        </p:spPr>
      </p:pic>
    </p:spTree>
    <p:extLst>
      <p:ext uri="{BB962C8B-B14F-4D97-AF65-F5344CB8AC3E}">
        <p14:creationId xmlns:p14="http://schemas.microsoft.com/office/powerpoint/2010/main" val="16334035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68" y="2376887"/>
            <a:ext cx="5401332" cy="3602607"/>
          </a:xfrm>
          <a:prstGeom prst="rect">
            <a:avLst/>
          </a:prstGeom>
        </p:spPr>
      </p:pic>
      <p:sp>
        <p:nvSpPr>
          <p:cNvPr id="5" name="Rectangle 4"/>
          <p:cNvSpPr/>
          <p:nvPr/>
        </p:nvSpPr>
        <p:spPr>
          <a:xfrm>
            <a:off x="351768" y="1234939"/>
            <a:ext cx="8335032" cy="646331"/>
          </a:xfrm>
          <a:prstGeom prst="rect">
            <a:avLst/>
          </a:prstGeom>
        </p:spPr>
        <p:txBody>
          <a:bodyPr wrap="square">
            <a:spAutoFit/>
          </a:bodyPr>
          <a:lstStyle/>
          <a:p>
            <a:pPr algn="ctr"/>
            <a:r>
              <a:rPr lang="en-US" b="1" u="sng" dirty="0">
                <a:solidFill>
                  <a:srgbClr val="000000"/>
                </a:solidFill>
                <a:latin typeface="Arial" panose="020B0604020202020204" pitchFamily="34" charset="0"/>
              </a:rPr>
              <a:t>NOTE: </a:t>
            </a:r>
            <a:r>
              <a:rPr lang="en-US" b="1" u="sng" dirty="0">
                <a:solidFill>
                  <a:srgbClr val="FF3300"/>
                </a:solidFill>
                <a:latin typeface="Arial" panose="020B0604020202020204" pitchFamily="34" charset="0"/>
              </a:rPr>
              <a:t>Whenever troubleshooting a gate first make sure the batteries are fully charged, all connections are </a:t>
            </a:r>
            <a:r>
              <a:rPr lang="en-US" b="1" u="sng" dirty="0" smtClean="0">
                <a:solidFill>
                  <a:srgbClr val="FF3300"/>
                </a:solidFill>
                <a:latin typeface="Arial" panose="020B0604020202020204" pitchFamily="34" charset="0"/>
              </a:rPr>
              <a:t>clean, tight, and all ground are secure</a:t>
            </a:r>
            <a:endParaRPr lang="en-US" dirty="0">
              <a:solidFill>
                <a:srgbClr val="FF33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99" y="2376888"/>
            <a:ext cx="2667001" cy="3602606"/>
          </a:xfrm>
          <a:prstGeom prst="rect">
            <a:avLst/>
          </a:prstGeom>
        </p:spPr>
      </p:pic>
    </p:spTree>
    <p:extLst>
      <p:ext uri="{BB962C8B-B14F-4D97-AF65-F5344CB8AC3E}">
        <p14:creationId xmlns:p14="http://schemas.microsoft.com/office/powerpoint/2010/main" val="33519447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768" y="1234939"/>
            <a:ext cx="8335032" cy="646331"/>
          </a:xfrm>
          <a:prstGeom prst="rect">
            <a:avLst/>
          </a:prstGeom>
        </p:spPr>
        <p:txBody>
          <a:bodyPr wrap="square">
            <a:spAutoFit/>
          </a:bodyPr>
          <a:lstStyle/>
          <a:p>
            <a:pPr algn="ctr"/>
            <a:r>
              <a:rPr lang="en-US" b="1" u="sng" dirty="0">
                <a:solidFill>
                  <a:srgbClr val="000000"/>
                </a:solidFill>
                <a:latin typeface="Arial" panose="020B0604020202020204" pitchFamily="34" charset="0"/>
              </a:rPr>
              <a:t>NOTE: </a:t>
            </a:r>
            <a:r>
              <a:rPr lang="en-US" b="1" u="sng" dirty="0">
                <a:solidFill>
                  <a:srgbClr val="FF3300"/>
                </a:solidFill>
                <a:latin typeface="Arial" panose="020B0604020202020204" pitchFamily="34" charset="0"/>
              </a:rPr>
              <a:t>Whenever troubleshooting a gate first make sure the batteries are fully charged, all connections are </a:t>
            </a:r>
            <a:r>
              <a:rPr lang="en-US" b="1" u="sng" dirty="0" smtClean="0">
                <a:solidFill>
                  <a:srgbClr val="FF3300"/>
                </a:solidFill>
                <a:latin typeface="Arial" panose="020B0604020202020204" pitchFamily="34" charset="0"/>
              </a:rPr>
              <a:t>clean, tight, and all ground are secure</a:t>
            </a:r>
            <a:endParaRPr lang="en-US" dirty="0">
              <a:solidFill>
                <a:srgbClr val="FF33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68" y="1983187"/>
            <a:ext cx="4147940" cy="27666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857" y="3545286"/>
            <a:ext cx="4147943" cy="2766614"/>
          </a:xfrm>
          <a:prstGeom prst="rect">
            <a:avLst/>
          </a:prstGeom>
        </p:spPr>
      </p:pic>
    </p:spTree>
    <p:extLst>
      <p:ext uri="{BB962C8B-B14F-4D97-AF65-F5344CB8AC3E}">
        <p14:creationId xmlns:p14="http://schemas.microsoft.com/office/powerpoint/2010/main" val="158334957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768" y="1234939"/>
            <a:ext cx="8335032" cy="646331"/>
          </a:xfrm>
          <a:prstGeom prst="rect">
            <a:avLst/>
          </a:prstGeom>
        </p:spPr>
        <p:txBody>
          <a:bodyPr wrap="square">
            <a:spAutoFit/>
          </a:bodyPr>
          <a:lstStyle/>
          <a:p>
            <a:pPr algn="ctr"/>
            <a:r>
              <a:rPr lang="en-US" b="1" u="sng" dirty="0">
                <a:solidFill>
                  <a:srgbClr val="000000"/>
                </a:solidFill>
                <a:latin typeface="Arial" panose="020B0604020202020204" pitchFamily="34" charset="0"/>
              </a:rPr>
              <a:t>NOTE: </a:t>
            </a:r>
            <a:r>
              <a:rPr lang="en-US" b="1" u="sng" dirty="0">
                <a:solidFill>
                  <a:srgbClr val="FF3300"/>
                </a:solidFill>
                <a:latin typeface="Arial" panose="020B0604020202020204" pitchFamily="34" charset="0"/>
              </a:rPr>
              <a:t>Whenever troubleshooting a gate first make sure the batteries are fully charged, all connections are </a:t>
            </a:r>
            <a:r>
              <a:rPr lang="en-US" b="1" u="sng" dirty="0" smtClean="0">
                <a:solidFill>
                  <a:srgbClr val="FF3300"/>
                </a:solidFill>
                <a:latin typeface="Arial" panose="020B0604020202020204" pitchFamily="34" charset="0"/>
              </a:rPr>
              <a:t>clean, tight, and all ground are secure</a:t>
            </a:r>
            <a:endParaRPr lang="en-US" dirty="0">
              <a:solidFill>
                <a:srgbClr val="FF33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68" y="2030546"/>
            <a:ext cx="4118632" cy="27470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168" y="3579944"/>
            <a:ext cx="4118633" cy="2747066"/>
          </a:xfrm>
          <a:prstGeom prst="rect">
            <a:avLst/>
          </a:prstGeom>
        </p:spPr>
      </p:pic>
    </p:spTree>
    <p:extLst>
      <p:ext uri="{BB962C8B-B14F-4D97-AF65-F5344CB8AC3E}">
        <p14:creationId xmlns:p14="http://schemas.microsoft.com/office/powerpoint/2010/main" val="14643894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1221554"/>
            <a:ext cx="8369299" cy="369332"/>
          </a:xfrm>
          <a:prstGeom prst="rect">
            <a:avLst/>
          </a:prstGeom>
          <a:noFill/>
        </p:spPr>
        <p:txBody>
          <a:bodyPr wrap="square" rtlCol="0">
            <a:spAutoFit/>
          </a:bodyPr>
          <a:lstStyle/>
          <a:p>
            <a:pPr algn="ctr"/>
            <a:r>
              <a:rPr lang="en-US" b="1" i="1" dirty="0">
                <a:solidFill>
                  <a:srgbClr val="FF3300"/>
                </a:solidFill>
              </a:rPr>
              <a:t>Symptom: </a:t>
            </a:r>
            <a:r>
              <a:rPr lang="en-US" b="1" dirty="0"/>
              <a:t>Gate does not run up, in, out, but goes down. Motor not running</a:t>
            </a:r>
            <a:r>
              <a:rPr lang="en-US" dirty="0"/>
              <a:t> </a:t>
            </a:r>
          </a:p>
        </p:txBody>
      </p:sp>
      <p:sp>
        <p:nvSpPr>
          <p:cNvPr id="8" name="Rectangle 7"/>
          <p:cNvSpPr/>
          <p:nvPr/>
        </p:nvSpPr>
        <p:spPr>
          <a:xfrm>
            <a:off x="406400" y="1653169"/>
            <a:ext cx="8369299" cy="738664"/>
          </a:xfrm>
          <a:prstGeom prst="rect">
            <a:avLst/>
          </a:prstGeom>
        </p:spPr>
        <p:txBody>
          <a:bodyPr wrap="square">
            <a:spAutoFit/>
          </a:bodyPr>
          <a:lstStyle/>
          <a:p>
            <a:r>
              <a:rPr lang="en-US" sz="1400" dirty="0">
                <a:solidFill>
                  <a:srgbClr val="000000"/>
                </a:solidFill>
                <a:latin typeface="Arial" panose="020B0604020202020204" pitchFamily="34" charset="0"/>
              </a:rPr>
              <a:t>1). </a:t>
            </a:r>
            <a:r>
              <a:rPr lang="en-US" sz="1400" dirty="0">
                <a:solidFill>
                  <a:srgbClr val="000000"/>
                </a:solidFill>
                <a:latin typeface="Arial" panose="020B0604020202020204" pitchFamily="34" charset="0"/>
                <a:cs typeface="Arial" panose="020B0604020202020204" pitchFamily="34" charset="0"/>
              </a:rPr>
              <a:t>Check voltage at the terminal strip on the black wire for 12V by trying to run the gate up, in or out. If you have voltage at </a:t>
            </a:r>
            <a:r>
              <a:rPr lang="en-US" sz="1400" dirty="0">
                <a:latin typeface="Arial" panose="020B0604020202020204" pitchFamily="34" charset="0"/>
                <a:cs typeface="Arial" panose="020B0604020202020204" pitchFamily="34" charset="0"/>
              </a:rPr>
              <a:t>the black wire at the terminal </a:t>
            </a:r>
            <a:r>
              <a:rPr lang="en-US" sz="1400" dirty="0" smtClean="0">
                <a:latin typeface="Arial" panose="020B0604020202020204" pitchFamily="34" charset="0"/>
                <a:cs typeface="Arial" panose="020B0604020202020204" pitchFamily="34" charset="0"/>
              </a:rPr>
              <a:t>strip, </a:t>
            </a:r>
            <a:r>
              <a:rPr lang="en-US" sz="1400" dirty="0">
                <a:latin typeface="Arial" panose="020B0604020202020204" pitchFamily="34" charset="0"/>
                <a:cs typeface="Arial" panose="020B0604020202020204" pitchFamily="34" charset="0"/>
              </a:rPr>
              <a:t>then switches and yellow </a:t>
            </a:r>
            <a:r>
              <a:rPr lang="en-US" sz="1400" dirty="0" smtClean="0">
                <a:latin typeface="Arial" panose="020B0604020202020204" pitchFamily="34" charset="0"/>
                <a:cs typeface="Arial" panose="020B0604020202020204" pitchFamily="34" charset="0"/>
              </a:rPr>
              <a:t>wiring Harness </a:t>
            </a:r>
            <a:r>
              <a:rPr lang="en-US" sz="1400" dirty="0">
                <a:latin typeface="Arial" panose="020B0604020202020204" pitchFamily="34" charset="0"/>
                <a:cs typeface="Arial" panose="020B0604020202020204" pitchFamily="34" charset="0"/>
              </a:rPr>
              <a:t>from terminal strip to In &amp; out box </a:t>
            </a:r>
            <a:r>
              <a:rPr lang="en-US" sz="1400" dirty="0" smtClean="0">
                <a:latin typeface="Arial" panose="020B0604020202020204" pitchFamily="34" charset="0"/>
                <a:cs typeface="Arial" panose="020B0604020202020204" pitchFamily="34" charset="0"/>
              </a:rPr>
              <a:t>are </a:t>
            </a:r>
            <a:r>
              <a:rPr lang="en-US" sz="1400" dirty="0">
                <a:latin typeface="Arial" panose="020B0604020202020204" pitchFamily="34" charset="0"/>
                <a:cs typeface="Arial" panose="020B0604020202020204" pitchFamily="34" charset="0"/>
              </a:rPr>
              <a:t>good. </a:t>
            </a:r>
            <a:endParaRPr lang="en-US" sz="1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590800"/>
            <a:ext cx="5087500" cy="26893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8312" y="3733800"/>
            <a:ext cx="3167388" cy="2581058"/>
          </a:xfrm>
          <a:prstGeom prst="rect">
            <a:avLst/>
          </a:prstGeom>
        </p:spPr>
      </p:pic>
    </p:spTree>
    <p:extLst>
      <p:ext uri="{BB962C8B-B14F-4D97-AF65-F5344CB8AC3E}">
        <p14:creationId xmlns:p14="http://schemas.microsoft.com/office/powerpoint/2010/main" val="329197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1653169"/>
            <a:ext cx="8369299" cy="738664"/>
          </a:xfrm>
          <a:prstGeom prst="rect">
            <a:avLst/>
          </a:prstGeom>
        </p:spPr>
        <p:txBody>
          <a:bodyPr wrap="square">
            <a:spAutoFit/>
          </a:bodyPr>
          <a:lstStyle/>
          <a:p>
            <a:r>
              <a:rPr lang="en-US" sz="1400" dirty="0">
                <a:solidFill>
                  <a:srgbClr val="000000"/>
                </a:solidFill>
                <a:latin typeface="Arial" panose="020B0604020202020204" pitchFamily="34" charset="0"/>
              </a:rPr>
              <a:t>2</a:t>
            </a:r>
            <a:r>
              <a:rPr lang="en-US" sz="1400" dirty="0" smtClean="0">
                <a:solidFill>
                  <a:srgbClr val="000000"/>
                </a:solidFill>
                <a:latin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If there is no voltage at the black wire, check continuity from the black wire on the terminal strip to the black wire in the In &amp; Out Switch Box on the yellow wiring harness</a:t>
            </a:r>
            <a:r>
              <a:rPr lang="en-US" sz="1400" dirty="0" smtClean="0">
                <a:latin typeface="Arial" panose="020B0604020202020204" pitchFamily="34" charset="0"/>
                <a:cs typeface="Arial" panose="020B0604020202020204" pitchFamily="34" charset="0"/>
              </a:rPr>
              <a:t>. If you have no continuity on the black wire change the yellow cable wiring harness.</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406400" y="1221554"/>
            <a:ext cx="8369299" cy="369332"/>
          </a:xfrm>
          <a:prstGeom prst="rect">
            <a:avLst/>
          </a:prstGeom>
          <a:noFill/>
        </p:spPr>
        <p:txBody>
          <a:bodyPr wrap="square" rtlCol="0">
            <a:spAutoFit/>
          </a:bodyPr>
          <a:lstStyle/>
          <a:p>
            <a:pPr algn="ctr"/>
            <a:r>
              <a:rPr lang="en-US" b="1" i="1" dirty="0">
                <a:solidFill>
                  <a:srgbClr val="FF3300"/>
                </a:solidFill>
              </a:rPr>
              <a:t>Symptom: </a:t>
            </a:r>
            <a:r>
              <a:rPr lang="en-US" b="1" dirty="0"/>
              <a:t>Gate does not run up, in, out, but goes down. Motor not running</a:t>
            </a:r>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794" y="2391832"/>
            <a:ext cx="3257742" cy="37115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807" y="2391832"/>
            <a:ext cx="2123479" cy="37748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930" y="2391832"/>
            <a:ext cx="2735404" cy="3711590"/>
          </a:xfrm>
          <a:prstGeom prst="rect">
            <a:avLst/>
          </a:prstGeom>
        </p:spPr>
      </p:pic>
    </p:spTree>
    <p:extLst>
      <p:ext uri="{BB962C8B-B14F-4D97-AF65-F5344CB8AC3E}">
        <p14:creationId xmlns:p14="http://schemas.microsoft.com/office/powerpoint/2010/main" val="29988431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1653169"/>
            <a:ext cx="8369299" cy="523220"/>
          </a:xfrm>
          <a:prstGeom prst="rect">
            <a:avLst/>
          </a:prstGeom>
        </p:spPr>
        <p:txBody>
          <a:bodyPr wrap="square">
            <a:spAutoFit/>
          </a:bodyPr>
          <a:lstStyle/>
          <a:p>
            <a:r>
              <a:rPr lang="en-US" sz="1400" dirty="0">
                <a:solidFill>
                  <a:srgbClr val="000000"/>
                </a:solidFill>
                <a:latin typeface="Arial" panose="020B0604020202020204" pitchFamily="34" charset="0"/>
              </a:rPr>
              <a:t>3</a:t>
            </a:r>
            <a:r>
              <a:rPr lang="en-US" sz="1400" dirty="0" smtClean="0">
                <a:solidFill>
                  <a:srgbClr val="000000"/>
                </a:solidFill>
                <a:latin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If you have continuity from the black wire on the terminal strip to the black wire in the In &amp; Out Switch Box</a:t>
            </a:r>
            <a:r>
              <a:rPr lang="en-US" sz="1400" dirty="0" smtClean="0">
                <a:latin typeface="Arial" panose="020B0604020202020204" pitchFamily="34" charset="0"/>
                <a:cs typeface="Arial" panose="020B0604020202020204" pitchFamily="34" charset="0"/>
              </a:rPr>
              <a:t> Check Switches for continuity, If you have no continuity when operating the switch, the switch is bad</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406400" y="1221554"/>
            <a:ext cx="8369299" cy="369332"/>
          </a:xfrm>
          <a:prstGeom prst="rect">
            <a:avLst/>
          </a:prstGeom>
          <a:noFill/>
        </p:spPr>
        <p:txBody>
          <a:bodyPr wrap="square" rtlCol="0">
            <a:spAutoFit/>
          </a:bodyPr>
          <a:lstStyle/>
          <a:p>
            <a:pPr algn="ctr"/>
            <a:r>
              <a:rPr lang="en-US" b="1" i="1" dirty="0">
                <a:solidFill>
                  <a:srgbClr val="FF3300"/>
                </a:solidFill>
              </a:rPr>
              <a:t>Symptom: </a:t>
            </a:r>
            <a:r>
              <a:rPr lang="en-US" b="1" dirty="0"/>
              <a:t>Gate does not run up, in, out, but goes down. Motor not running</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9" y="2238672"/>
            <a:ext cx="2300705" cy="40898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800" y="2238672"/>
            <a:ext cx="2300705" cy="40898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312" y="2176388"/>
            <a:ext cx="2059388" cy="4152181"/>
          </a:xfrm>
          <a:prstGeom prst="rect">
            <a:avLst/>
          </a:prstGeom>
        </p:spPr>
      </p:pic>
    </p:spTree>
    <p:extLst>
      <p:ext uri="{BB962C8B-B14F-4D97-AF65-F5344CB8AC3E}">
        <p14:creationId xmlns:p14="http://schemas.microsoft.com/office/powerpoint/2010/main" val="2035002777"/>
      </p:ext>
    </p:extLst>
  </p:cSld>
  <p:clrMapOvr>
    <a:masterClrMapping/>
  </p:clrMapOvr>
  <p:transition/>
</p:sld>
</file>

<file path=ppt/theme/theme1.xml><?xml version="1.0" encoding="utf-8"?>
<a:theme xmlns:a="http://schemas.openxmlformats.org/drawingml/2006/main" name="Default Theme">
  <a:themeElements>
    <a:clrScheme name="PowerPointBK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BKG">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PowerPointBK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BK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BK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BK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BK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BK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BK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BK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BK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BK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BK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BK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2970</TotalTime>
  <Words>1915</Words>
  <Application>Microsoft Office PowerPoint</Application>
  <PresentationFormat>On-screen Show (4:3)</PresentationFormat>
  <Paragraphs>85</Paragraphs>
  <Slides>35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ＭＳ Ｐゴシック</vt:lpstr>
      <vt:lpstr>Arial</vt:lpstr>
      <vt:lpstr>Calibri</vt:lpstr>
      <vt:lpstr>Default Theme</vt:lpstr>
      <vt:lpstr>TLS, LPS, LPR Troubleshooting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Leyman Lift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Herbert</dc:creator>
  <cp:lastModifiedBy>Larry Disque</cp:lastModifiedBy>
  <cp:revision>73</cp:revision>
  <dcterms:created xsi:type="dcterms:W3CDTF">2015-08-25T18:02:52Z</dcterms:created>
  <dcterms:modified xsi:type="dcterms:W3CDTF">2017-10-25T00:49:40Z</dcterms:modified>
</cp:coreProperties>
</file>